
<file path=[Content_Types].xml><?xml version="1.0" encoding="utf-8"?>
<Types xmlns="http://schemas.openxmlformats.org/package/2006/content-types">
  <Default Extension="jpeg" ContentType="image/jpeg"/>
  <Default Extension="mov" ContentType="video/quicktime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24"/>
  </p:notesMasterIdLst>
  <p:handoutMasterIdLst>
    <p:handoutMasterId r:id="rId25"/>
  </p:handoutMasterIdLst>
  <p:sldIdLst>
    <p:sldId id="256" r:id="rId5"/>
    <p:sldId id="257" r:id="rId6"/>
    <p:sldId id="258" r:id="rId7"/>
    <p:sldId id="391" r:id="rId8"/>
    <p:sldId id="392" r:id="rId9"/>
    <p:sldId id="262" r:id="rId10"/>
    <p:sldId id="261" r:id="rId11"/>
    <p:sldId id="394" r:id="rId12"/>
    <p:sldId id="393" r:id="rId13"/>
    <p:sldId id="396" r:id="rId14"/>
    <p:sldId id="397" r:id="rId15"/>
    <p:sldId id="398" r:id="rId16"/>
    <p:sldId id="404" r:id="rId17"/>
    <p:sldId id="399" r:id="rId18"/>
    <p:sldId id="405" r:id="rId19"/>
    <p:sldId id="400" r:id="rId20"/>
    <p:sldId id="403" r:id="rId21"/>
    <p:sldId id="401" r:id="rId22"/>
    <p:sldId id="402" r:id="rId23"/>
  </p:sldIdLst>
  <p:sldSz cx="9144000" cy="6858000" type="screen4x3"/>
  <p:notesSz cx="7023100" cy="93091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932">
          <p15:clr>
            <a:srgbClr val="A4A3A4"/>
          </p15:clr>
        </p15:guide>
        <p15:guide id="2" pos="2212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F7F7F"/>
    <a:srgbClr val="709C97"/>
    <a:srgbClr val="64BCB2"/>
    <a:srgbClr val="085A4A"/>
    <a:srgbClr val="C46B16"/>
    <a:srgbClr val="73C38C"/>
    <a:srgbClr val="404040"/>
    <a:srgbClr val="0B8069"/>
    <a:srgbClr val="000000"/>
    <a:srgbClr val="DF9D0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85BE263C-DBD7-4A20-BB59-AAB30ACAA65A}" styleName="Medium Style 3 - 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928" autoAdjust="0"/>
    <p:restoredTop sz="94286" autoAdjust="0"/>
  </p:normalViewPr>
  <p:slideViewPr>
    <p:cSldViewPr snapToGrid="0" snapToObjects="1">
      <p:cViewPr varScale="1">
        <p:scale>
          <a:sx n="120" d="100"/>
          <a:sy n="120" d="100"/>
        </p:scale>
        <p:origin x="1856" y="19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 snapToObjects="1">
      <p:cViewPr varScale="1">
        <p:scale>
          <a:sx n="68" d="100"/>
          <a:sy n="68" d="100"/>
        </p:scale>
        <p:origin x="-3306" y="-114"/>
      </p:cViewPr>
      <p:guideLst>
        <p:guide orient="horz" pos="2932"/>
        <p:guide pos="2212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43343" cy="465455"/>
          </a:xfrm>
          <a:prstGeom prst="rect">
            <a:avLst/>
          </a:prstGeom>
        </p:spPr>
        <p:txBody>
          <a:bodyPr vert="horz" lIns="93317" tIns="46659" rIns="93317" bIns="46659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978132" y="0"/>
            <a:ext cx="3043343" cy="465455"/>
          </a:xfrm>
          <a:prstGeom prst="rect">
            <a:avLst/>
          </a:prstGeom>
        </p:spPr>
        <p:txBody>
          <a:bodyPr vert="horz" lIns="93317" tIns="46659" rIns="93317" bIns="46659" rtlCol="0"/>
          <a:lstStyle>
            <a:lvl1pPr algn="r">
              <a:defRPr sz="1200"/>
            </a:lvl1pPr>
          </a:lstStyle>
          <a:p>
            <a:fld id="{7E6C6CB7-DF9F-1B47-A9E9-C7A2016436A8}" type="datetimeFigureOut">
              <a:rPr lang="en-US" smtClean="0"/>
              <a:t>6/24/19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842030"/>
            <a:ext cx="3043343" cy="465455"/>
          </a:xfrm>
          <a:prstGeom prst="rect">
            <a:avLst/>
          </a:prstGeom>
        </p:spPr>
        <p:txBody>
          <a:bodyPr vert="horz" lIns="93317" tIns="46659" rIns="93317" bIns="46659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978132" y="8842030"/>
            <a:ext cx="3043343" cy="465455"/>
          </a:xfrm>
          <a:prstGeom prst="rect">
            <a:avLst/>
          </a:prstGeom>
        </p:spPr>
        <p:txBody>
          <a:bodyPr vert="horz" lIns="93317" tIns="46659" rIns="93317" bIns="46659" rtlCol="0" anchor="b"/>
          <a:lstStyle>
            <a:lvl1pPr algn="r">
              <a:defRPr sz="1200"/>
            </a:lvl1pPr>
          </a:lstStyle>
          <a:p>
            <a:fld id="{F1E3F85A-D330-064A-85F5-A7844F7542C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30406772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tiff>
</file>

<file path=ppt/media/image2.png>
</file>

<file path=ppt/media/image2.tiff>
</file>

<file path=ppt/media/image3.png>
</file>

<file path=ppt/media/image3.tiff>
</file>

<file path=ppt/media/image4.tiff>
</file>

<file path=ppt/media/image5.png>
</file>

<file path=ppt/media/image6.png>
</file>

<file path=ppt/media/image7.png>
</file>

<file path=ppt/media/media1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43343" cy="465455"/>
          </a:xfrm>
          <a:prstGeom prst="rect">
            <a:avLst/>
          </a:prstGeom>
        </p:spPr>
        <p:txBody>
          <a:bodyPr vert="horz" lIns="93317" tIns="46659" rIns="93317" bIns="46659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978132" y="0"/>
            <a:ext cx="3043343" cy="465455"/>
          </a:xfrm>
          <a:prstGeom prst="rect">
            <a:avLst/>
          </a:prstGeom>
        </p:spPr>
        <p:txBody>
          <a:bodyPr vert="horz" lIns="93317" tIns="46659" rIns="93317" bIns="46659" rtlCol="0"/>
          <a:lstStyle>
            <a:lvl1pPr algn="r">
              <a:defRPr sz="1200"/>
            </a:lvl1pPr>
          </a:lstStyle>
          <a:p>
            <a:fld id="{A0FF86F6-BD89-D54A-B488-441183907D8B}" type="datetimeFigureOut">
              <a:rPr lang="en-US" smtClean="0"/>
              <a:t>6/24/19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84275" y="698500"/>
            <a:ext cx="4654550" cy="3490913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3317" tIns="46659" rIns="93317" bIns="46659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2310" y="4421823"/>
            <a:ext cx="5618480" cy="4189095"/>
          </a:xfrm>
          <a:prstGeom prst="rect">
            <a:avLst/>
          </a:prstGeom>
        </p:spPr>
        <p:txBody>
          <a:bodyPr vert="horz" lIns="93317" tIns="46659" rIns="93317" bIns="46659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842030"/>
            <a:ext cx="3043343" cy="465455"/>
          </a:xfrm>
          <a:prstGeom prst="rect">
            <a:avLst/>
          </a:prstGeom>
        </p:spPr>
        <p:txBody>
          <a:bodyPr vert="horz" lIns="93317" tIns="46659" rIns="93317" bIns="46659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978132" y="8842030"/>
            <a:ext cx="3043343" cy="465455"/>
          </a:xfrm>
          <a:prstGeom prst="rect">
            <a:avLst/>
          </a:prstGeom>
        </p:spPr>
        <p:txBody>
          <a:bodyPr vert="horz" lIns="93317" tIns="46659" rIns="93317" bIns="46659" rtlCol="0" anchor="b"/>
          <a:lstStyle>
            <a:lvl1pPr algn="r">
              <a:defRPr sz="1200"/>
            </a:lvl1pPr>
          </a:lstStyle>
          <a:p>
            <a:fld id="{EEA56D6C-3BA8-2341-B1BA-C38501271B5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04063431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1726442" y="433282"/>
            <a:ext cx="5691116" cy="999733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5400" b="1">
                <a:latin typeface="DSG Sans Bold" pitchFamily="34" charset="0"/>
              </a:defRPr>
            </a:lvl1pPr>
          </a:lstStyle>
          <a:p>
            <a:pPr lvl="0"/>
            <a:r>
              <a:rPr lang="en-US" dirty="0"/>
              <a:t>Presentation Title</a:t>
            </a:r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4" hasCustomPrompt="1"/>
          </p:nvPr>
        </p:nvSpPr>
        <p:spPr>
          <a:xfrm>
            <a:off x="2859313" y="5445315"/>
            <a:ext cx="3425375" cy="1095375"/>
          </a:xfrm>
          <a:prstGeom prst="roundRect">
            <a:avLst/>
          </a:prstGeom>
          <a:solidFill>
            <a:srgbClr val="7F7F7F"/>
          </a:solidFill>
        </p:spPr>
        <p:txBody>
          <a:bodyPr/>
          <a:lstStyle>
            <a:lvl1pPr marL="0" indent="0" algn="ctr">
              <a:buNone/>
              <a:defRPr sz="1800" baseline="0">
                <a:solidFill>
                  <a:schemeClr val="bg1"/>
                </a:solidFill>
              </a:defRPr>
            </a:lvl1pPr>
            <a:lvl3pPr marL="914400" indent="0">
              <a:buNone/>
              <a:defRPr/>
            </a:lvl3pPr>
            <a:lvl4pPr marL="1371600" indent="0">
              <a:buNone/>
              <a:defRPr/>
            </a:lvl4pPr>
          </a:lstStyle>
          <a:p>
            <a:pPr lvl="0"/>
            <a:r>
              <a:rPr lang="en-US" dirty="0"/>
              <a:t>Name/Team/Date</a:t>
            </a:r>
          </a:p>
        </p:txBody>
      </p:sp>
    </p:spTree>
    <p:extLst>
      <p:ext uri="{BB962C8B-B14F-4D97-AF65-F5344CB8AC3E}">
        <p14:creationId xmlns:p14="http://schemas.microsoft.com/office/powerpoint/2010/main" val="21806222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ansition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 Placeholder 13"/>
          <p:cNvSpPr>
            <a:spLocks noGrp="1"/>
          </p:cNvSpPr>
          <p:nvPr>
            <p:ph type="sldNum" sz="quarter" idx="10"/>
          </p:nvPr>
        </p:nvSpPr>
        <p:spPr>
          <a:xfrm>
            <a:off x="6909787" y="6582860"/>
            <a:ext cx="2133600" cy="204356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0255DEFD-3A11-8548-BA08-FF34C2EF2450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2" hasCustomPrompt="1"/>
          </p:nvPr>
        </p:nvSpPr>
        <p:spPr>
          <a:xfrm>
            <a:off x="1726442" y="3698875"/>
            <a:ext cx="5691116" cy="504825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800">
                <a:solidFill>
                  <a:schemeClr val="accent1"/>
                </a:solidFill>
                <a:latin typeface="DSG Sans Black" pitchFamily="34" charset="0"/>
              </a:defRPr>
            </a:lvl1pPr>
          </a:lstStyle>
          <a:p>
            <a:pPr lvl="0"/>
            <a:r>
              <a:rPr lang="en-US" dirty="0"/>
              <a:t>Subtitle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1726442" y="3149186"/>
            <a:ext cx="5691116" cy="559629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3600">
                <a:latin typeface="DSG Sans Black" pitchFamily="34" charset="0"/>
              </a:defRPr>
            </a:lvl1pPr>
          </a:lstStyle>
          <a:p>
            <a:pPr lvl="0"/>
            <a:r>
              <a:rPr lang="en-US" dirty="0"/>
              <a:t>Title</a:t>
            </a:r>
          </a:p>
        </p:txBody>
      </p:sp>
    </p:spTree>
    <p:extLst>
      <p:ext uri="{BB962C8B-B14F-4D97-AF65-F5344CB8AC3E}">
        <p14:creationId xmlns:p14="http://schemas.microsoft.com/office/powerpoint/2010/main" val="4493143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 Placeholder 13"/>
          <p:cNvSpPr>
            <a:spLocks noGrp="1"/>
          </p:cNvSpPr>
          <p:nvPr>
            <p:ph type="sldNum" sz="quarter" idx="10"/>
          </p:nvPr>
        </p:nvSpPr>
        <p:spPr>
          <a:xfrm>
            <a:off x="6909787" y="6582860"/>
            <a:ext cx="2133600" cy="204356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0255DEFD-3A11-8548-BA08-FF34C2EF2450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2" hasCustomPrompt="1"/>
          </p:nvPr>
        </p:nvSpPr>
        <p:spPr>
          <a:xfrm>
            <a:off x="620973" y="788194"/>
            <a:ext cx="5691116" cy="504825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2800">
                <a:solidFill>
                  <a:schemeClr val="accent1"/>
                </a:solidFill>
                <a:latin typeface="DSG Sans Black" pitchFamily="34" charset="0"/>
              </a:defRPr>
            </a:lvl1pPr>
          </a:lstStyle>
          <a:p>
            <a:pPr lvl="0"/>
            <a:r>
              <a:rPr lang="en-US" dirty="0"/>
              <a:t>Subtitle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620973" y="228565"/>
            <a:ext cx="5691116" cy="559629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3600">
                <a:latin typeface="DSG Sans Black" pitchFamily="34" charset="0"/>
              </a:defRPr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4" hasCustomPrompt="1"/>
          </p:nvPr>
        </p:nvSpPr>
        <p:spPr>
          <a:xfrm>
            <a:off x="620713" y="1665289"/>
            <a:ext cx="8046720" cy="457200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  <a:lvl2pPr marL="742950" indent="-285750">
              <a:buFont typeface="Arial" panose="020B0604020202020204" pitchFamily="34" charset="0"/>
              <a:buChar char="•"/>
              <a:defRPr sz="1800"/>
            </a:lvl2pPr>
            <a:lvl3pPr>
              <a:defRPr sz="1600"/>
            </a:lvl3pPr>
          </a:lstStyle>
          <a:p>
            <a:pPr lvl="0"/>
            <a:r>
              <a:rPr lang="en-US" dirty="0"/>
              <a:t>Text</a:t>
            </a:r>
          </a:p>
          <a:p>
            <a:pPr lvl="1"/>
            <a:r>
              <a:rPr lang="en-US" dirty="0"/>
              <a:t>Bullet Points</a:t>
            </a:r>
          </a:p>
          <a:p>
            <a:pPr lvl="2"/>
            <a:r>
              <a:rPr lang="en-US" dirty="0"/>
              <a:t>More Bullet Points</a:t>
            </a:r>
          </a:p>
        </p:txBody>
      </p:sp>
    </p:spTree>
    <p:extLst>
      <p:ext uri="{BB962C8B-B14F-4D97-AF65-F5344CB8AC3E}">
        <p14:creationId xmlns:p14="http://schemas.microsoft.com/office/powerpoint/2010/main" val="36458694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 Placeholder 13"/>
          <p:cNvSpPr>
            <a:spLocks noGrp="1"/>
          </p:cNvSpPr>
          <p:nvPr>
            <p:ph type="sldNum" sz="quarter" idx="10"/>
          </p:nvPr>
        </p:nvSpPr>
        <p:spPr>
          <a:xfrm>
            <a:off x="6909787" y="6582860"/>
            <a:ext cx="2133600" cy="204356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0255DEFD-3A11-8548-BA08-FF34C2EF2450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2" hasCustomPrompt="1"/>
          </p:nvPr>
        </p:nvSpPr>
        <p:spPr>
          <a:xfrm>
            <a:off x="620973" y="788194"/>
            <a:ext cx="5691116" cy="504825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2800">
                <a:solidFill>
                  <a:schemeClr val="accent1"/>
                </a:solidFill>
                <a:latin typeface="DSG Sans Black" pitchFamily="34" charset="0"/>
              </a:defRPr>
            </a:lvl1pPr>
          </a:lstStyle>
          <a:p>
            <a:pPr lvl="0"/>
            <a:r>
              <a:rPr lang="en-US" dirty="0"/>
              <a:t>Subtitle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620973" y="228565"/>
            <a:ext cx="5691116" cy="559629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3600">
                <a:latin typeface="DSG Sans Black" pitchFamily="34" charset="0"/>
              </a:defRPr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4" hasCustomPrompt="1"/>
          </p:nvPr>
        </p:nvSpPr>
        <p:spPr>
          <a:xfrm>
            <a:off x="620712" y="1664340"/>
            <a:ext cx="8046720" cy="4572000"/>
          </a:xfrm>
          <a:prstGeom prst="rect">
            <a:avLst/>
          </a:prstGeom>
        </p:spPr>
        <p:txBody>
          <a:bodyPr/>
          <a:lstStyle>
            <a:lvl1pPr marL="342900" indent="-342900">
              <a:buFont typeface="Arial" panose="020B0604020202020204" pitchFamily="34" charset="0"/>
              <a:buChar char="•"/>
              <a:defRPr sz="2000"/>
            </a:lvl1pPr>
            <a:lvl2pPr marL="742950" indent="-285750">
              <a:buFont typeface="Arial" panose="020B0604020202020204" pitchFamily="34" charset="0"/>
              <a:buChar char="•"/>
              <a:defRPr sz="1800" baseline="0"/>
            </a:lvl2pPr>
            <a:lvl3pPr marL="1143000" indent="-228600">
              <a:buFont typeface="Arial" panose="020B0604020202020204" pitchFamily="34" charset="0"/>
              <a:buChar char="•"/>
              <a:defRPr sz="1600"/>
            </a:lvl3pPr>
          </a:lstStyle>
          <a:p>
            <a:pPr lvl="0"/>
            <a:r>
              <a:rPr lang="en-US" dirty="0"/>
              <a:t>Text</a:t>
            </a:r>
          </a:p>
          <a:p>
            <a:pPr lvl="1"/>
            <a:r>
              <a:rPr lang="en-US" dirty="0"/>
              <a:t>Bullet Points</a:t>
            </a:r>
          </a:p>
          <a:p>
            <a:pPr lvl="2"/>
            <a:r>
              <a:rPr lang="en-US" dirty="0"/>
              <a:t>More Bullet Points</a:t>
            </a:r>
          </a:p>
        </p:txBody>
      </p:sp>
    </p:spTree>
    <p:extLst>
      <p:ext uri="{BB962C8B-B14F-4D97-AF65-F5344CB8AC3E}">
        <p14:creationId xmlns:p14="http://schemas.microsoft.com/office/powerpoint/2010/main" val="37696206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s Only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 Placeholder 13"/>
          <p:cNvSpPr>
            <a:spLocks noGrp="1"/>
          </p:cNvSpPr>
          <p:nvPr>
            <p:ph type="sldNum" sz="quarter" idx="10"/>
          </p:nvPr>
        </p:nvSpPr>
        <p:spPr>
          <a:xfrm>
            <a:off x="6909787" y="6582860"/>
            <a:ext cx="2133600" cy="204356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0255DEFD-3A11-8548-BA08-FF34C2EF2450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2" hasCustomPrompt="1"/>
          </p:nvPr>
        </p:nvSpPr>
        <p:spPr>
          <a:xfrm>
            <a:off x="620973" y="788194"/>
            <a:ext cx="5691116" cy="504825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2800">
                <a:solidFill>
                  <a:schemeClr val="accent1"/>
                </a:solidFill>
                <a:latin typeface="DSG Sans Black" pitchFamily="34" charset="0"/>
              </a:defRPr>
            </a:lvl1pPr>
          </a:lstStyle>
          <a:p>
            <a:pPr lvl="0"/>
            <a:r>
              <a:rPr lang="en-US" dirty="0"/>
              <a:t>Subtitle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620973" y="228565"/>
            <a:ext cx="5691116" cy="559629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3600">
                <a:latin typeface="DSG Sans Black" pitchFamily="34" charset="0"/>
              </a:defRPr>
            </a:lvl1pPr>
          </a:lstStyle>
          <a:p>
            <a:pPr lvl="0"/>
            <a:r>
              <a:rPr lang="en-US" dirty="0"/>
              <a:t>Title</a:t>
            </a:r>
          </a:p>
        </p:txBody>
      </p:sp>
    </p:spTree>
    <p:extLst>
      <p:ext uri="{BB962C8B-B14F-4D97-AF65-F5344CB8AC3E}">
        <p14:creationId xmlns:p14="http://schemas.microsoft.com/office/powerpoint/2010/main" val="16514661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 Placeholder 13"/>
          <p:cNvSpPr>
            <a:spLocks noGrp="1"/>
          </p:cNvSpPr>
          <p:nvPr>
            <p:ph type="sldNum" sz="quarter" idx="10"/>
          </p:nvPr>
        </p:nvSpPr>
        <p:spPr>
          <a:xfrm>
            <a:off x="6909787" y="6582860"/>
            <a:ext cx="2133600" cy="204356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0255DEFD-3A11-8548-BA08-FF34C2EF2450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583443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F3D57F-3CBE-0246-A072-49FEB449940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57F601C-D4A8-164A-A281-263F5EFABEA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A497405-1C1F-1842-A05C-824B2BDC36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58B828-B602-DC4A-BECA-1E277E6289D4}" type="datetimeFigureOut">
              <a:rPr lang="en-US" smtClean="0"/>
              <a:t>6/24/19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3553F77-2E2D-F047-9DFE-709844C312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7DF5A82-DDEE-894C-B366-048C728785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E19AAC-2204-3E41-854E-3B688857F9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7848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CFE18C-AC87-BC4E-815D-7678A4432D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5B935B-5FAC-2340-966F-8A1193A6AE1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7A3E213-5205-5B4C-86E6-2005DF0097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58B828-B602-DC4A-BECA-1E277E6289D4}" type="datetimeFigureOut">
              <a:rPr lang="en-US" smtClean="0"/>
              <a:t>6/24/19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4AE0AFC-603F-D647-8D95-76CDBE5E87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80C454E-AA16-E944-B92F-F688714061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E19AAC-2204-3E41-854E-3B688857F9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45736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B3AF6C-DCD6-4745-AF16-87D518DAC8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3B7E23-7181-EA47-AC47-9C5EE8E7AA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E133732-7E18-414A-97FB-7164E24E284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B2A81A8-B162-C54E-828F-43AA9B7003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58B828-B602-DC4A-BECA-1E277E6289D4}" type="datetimeFigureOut">
              <a:rPr lang="en-US" smtClean="0"/>
              <a:t>6/24/19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3677C99-EFF8-9C41-832A-653F4B709F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8A3D1C4-5162-A64F-ABDB-4078924A8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E19AAC-2204-3E41-854E-3B688857F9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22714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 Placeholder 4"/>
          <p:cNvSpPr>
            <a:spLocks noGrp="1"/>
          </p:cNvSpPr>
          <p:nvPr>
            <p:ph type="sldNum" sz="quarter" idx="4"/>
          </p:nvPr>
        </p:nvSpPr>
        <p:spPr>
          <a:xfrm>
            <a:off x="5299351" y="6582860"/>
            <a:ext cx="2133600" cy="204356"/>
          </a:xfrm>
          <a:prstGeom prst="rect">
            <a:avLst/>
          </a:prstGeom>
        </p:spPr>
        <p:txBody>
          <a:bodyPr anchor="ctr"/>
          <a:lstStyle>
            <a:lvl1pPr algn="r">
              <a:defRPr sz="14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fld id="{0255DEFD-3A11-8548-BA08-FF34C2EF2450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Round Diagonal Corner Rectangle 2"/>
          <p:cNvSpPr/>
          <p:nvPr userDrawn="1"/>
        </p:nvSpPr>
        <p:spPr>
          <a:xfrm>
            <a:off x="0" y="160020"/>
            <a:ext cx="9144000" cy="6537960"/>
          </a:xfrm>
          <a:prstGeom prst="round2Diag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9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DSG Sans Black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006360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1" r:id="rId1"/>
    <p:sldLayoutId id="2147483652" r:id="rId2"/>
    <p:sldLayoutId id="2147483653" r:id="rId3"/>
    <p:sldLayoutId id="2147483654" r:id="rId4"/>
    <p:sldLayoutId id="2147483655" r:id="rId5"/>
    <p:sldLayoutId id="2147483656" r:id="rId6"/>
    <p:sldLayoutId id="2147483657" r:id="rId7"/>
    <p:sldLayoutId id="2147483658" r:id="rId8"/>
    <p:sldLayoutId id="2147483659" r:id="rId9"/>
  </p:sldLayoutIdLst>
  <p:hf hdr="0" ftr="0" dt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keras.rstudio.com/" TargetMode="External"/><Relationship Id="rId2" Type="http://schemas.openxmlformats.org/officeDocument/2006/relationships/hyperlink" Target="https://keras.io/" TargetMode="Externa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9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4" Type="http://schemas.openxmlformats.org/officeDocument/2006/relationships/image" Target="../media/image7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alex-archer17/rUsers_keras" TargetMode="External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hyperlink" Target="mailto:Alexander.archer@dcsg.com" TargetMode="Externa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hyperlink" Target="https://playground.tensorflow.org/" TargetMode="Externa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0ADD9E-2AC0-6845-AC40-6202AA6D445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Deep Learning in R Using </a:t>
            </a:r>
            <a:r>
              <a:rPr lang="en-US" dirty="0" err="1"/>
              <a:t>Keras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0A253BB-BB13-F944-8324-167B8085228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Alex Archer, Data Scientist</a:t>
            </a:r>
          </a:p>
          <a:p>
            <a:r>
              <a:rPr lang="en-US" dirty="0"/>
              <a:t>Dick’s Sporting Goods</a:t>
            </a:r>
          </a:p>
        </p:txBody>
      </p:sp>
    </p:spTree>
    <p:extLst>
      <p:ext uri="{BB962C8B-B14F-4D97-AF65-F5344CB8AC3E}">
        <p14:creationId xmlns:p14="http://schemas.microsoft.com/office/powerpoint/2010/main" val="284123394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255DEFD-3A11-8548-BA08-FF34C2EF2450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3"/>
          </p:nvPr>
        </p:nvSpPr>
        <p:spPr>
          <a:xfrm>
            <a:off x="640080" y="822960"/>
            <a:ext cx="6109436" cy="1091153"/>
          </a:xfrm>
        </p:spPr>
        <p:txBody>
          <a:bodyPr/>
          <a:lstStyle/>
          <a:p>
            <a:r>
              <a:rPr lang="en-US" dirty="0"/>
              <a:t>What is </a:t>
            </a:r>
            <a:r>
              <a:rPr lang="en-US" dirty="0" err="1"/>
              <a:t>Keras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quarter" idx="14"/>
          </p:nvPr>
        </p:nvSpPr>
        <p:spPr/>
        <p:txBody>
          <a:bodyPr/>
          <a:lstStyle/>
          <a:p>
            <a:r>
              <a:rPr lang="en-US" sz="2400" dirty="0"/>
              <a:t>What is </a:t>
            </a:r>
            <a:r>
              <a:rPr lang="en-US" sz="2400" dirty="0" err="1"/>
              <a:t>Keras</a:t>
            </a:r>
            <a:r>
              <a:rPr lang="en-US" sz="2400" dirty="0"/>
              <a:t>?</a:t>
            </a:r>
          </a:p>
          <a:p>
            <a:pPr lvl="1"/>
            <a:r>
              <a:rPr lang="en-US" sz="2400" dirty="0"/>
              <a:t>A high level API for deep learning that can run on top of </a:t>
            </a:r>
            <a:r>
              <a:rPr lang="en-US" sz="2400" dirty="0" err="1"/>
              <a:t>Tensorflow</a:t>
            </a:r>
            <a:r>
              <a:rPr lang="en-US" sz="2400" dirty="0"/>
              <a:t> and other libraries</a:t>
            </a:r>
          </a:p>
          <a:p>
            <a:pPr lvl="1"/>
            <a:r>
              <a:rPr lang="en-US" sz="2400" dirty="0"/>
              <a:t>It is designed to be extremely user-friendly</a:t>
            </a:r>
          </a:p>
          <a:p>
            <a:pPr lvl="1"/>
            <a:r>
              <a:rPr lang="en-US" sz="2400" dirty="0"/>
              <a:t>Ability to run on both CPUs and GPUs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9912940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255DEFD-3A11-8548-BA08-FF34C2EF2450}" type="slidenum">
              <a:rPr lang="en-US" smtClean="0"/>
              <a:pPr/>
              <a:t>11</a:t>
            </a:fld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3"/>
          </p:nvPr>
        </p:nvSpPr>
        <p:spPr>
          <a:xfrm>
            <a:off x="640080" y="822960"/>
            <a:ext cx="6109436" cy="1091153"/>
          </a:xfrm>
        </p:spPr>
        <p:txBody>
          <a:bodyPr/>
          <a:lstStyle/>
          <a:p>
            <a:r>
              <a:rPr lang="en-US" dirty="0" err="1"/>
              <a:t>Keras</a:t>
            </a:r>
            <a:r>
              <a:rPr lang="en-US" dirty="0"/>
              <a:t> Example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4"/>
          </p:nvPr>
        </p:nvSpPr>
        <p:spPr/>
        <p:txBody>
          <a:bodyPr/>
          <a:lstStyle/>
          <a:p>
            <a:r>
              <a:rPr lang="en-US" sz="2400" dirty="0"/>
              <a:t>Today we will see how a NN can be implemented in </a:t>
            </a:r>
            <a:r>
              <a:rPr lang="en-US" sz="2400" dirty="0" err="1"/>
              <a:t>Keras</a:t>
            </a:r>
            <a:r>
              <a:rPr lang="en-US" sz="2400" dirty="0"/>
              <a:t> for product recommendation</a:t>
            </a:r>
          </a:p>
          <a:p>
            <a:r>
              <a:rPr lang="en-US" sz="2400" dirty="0"/>
              <a:t>This is not an MNIST dataset problem! </a:t>
            </a:r>
            <a:r>
              <a:rPr lang="en-US" sz="2400" dirty="0">
                <a:sym typeface="Wingdings" pitchFamily="2" charset="2"/>
              </a:rPr>
              <a:t></a:t>
            </a:r>
            <a:endParaRPr lang="en-US" sz="2400" dirty="0"/>
          </a:p>
          <a:p>
            <a:pPr lvl="1"/>
            <a:r>
              <a:rPr lang="en-US" sz="2400" dirty="0"/>
              <a:t>We will work with embedding layers (explained later)</a:t>
            </a:r>
          </a:p>
          <a:p>
            <a:pPr lvl="1"/>
            <a:r>
              <a:rPr lang="en-US" sz="2400" dirty="0"/>
              <a:t>Very simple examples can be found in the </a:t>
            </a:r>
            <a:r>
              <a:rPr lang="en-US" sz="2400" dirty="0" err="1"/>
              <a:t>Keras</a:t>
            </a:r>
            <a:r>
              <a:rPr lang="en-US" sz="2400" dirty="0"/>
              <a:t> documentation:</a:t>
            </a:r>
          </a:p>
          <a:p>
            <a:pPr lvl="2"/>
            <a:r>
              <a:rPr lang="en-US" sz="2400" dirty="0">
                <a:hlinkClick r:id="rId2"/>
              </a:rPr>
              <a:t>https://keras.io/</a:t>
            </a:r>
            <a:endParaRPr lang="en-US" sz="2400" dirty="0"/>
          </a:p>
          <a:p>
            <a:pPr lvl="2"/>
            <a:r>
              <a:rPr lang="en-US" sz="2400" dirty="0">
                <a:hlinkClick r:id="rId3"/>
              </a:rPr>
              <a:t>https://keras.rstudio.com/</a:t>
            </a:r>
            <a:endParaRPr lang="en-US" sz="2400" dirty="0"/>
          </a:p>
          <a:p>
            <a:pPr lvl="2"/>
            <a:endParaRPr lang="en-US" sz="2400" dirty="0"/>
          </a:p>
          <a:p>
            <a:pPr lvl="2"/>
            <a:endParaRPr lang="en-US" sz="2400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657975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DC4BC55D-3F6E-A64D-8532-4132FC13DA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457200"/>
            <a:ext cx="2949178" cy="1600200"/>
          </a:xfrm>
        </p:spPr>
        <p:txBody>
          <a:bodyPr/>
          <a:lstStyle/>
          <a:p>
            <a:r>
              <a:rPr lang="en-US" sz="3600" dirty="0"/>
              <a:t>What Are Embeddings?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F8C8FD39-7604-2940-BE27-B42CE0B91D9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1800" dirty="0"/>
              <a:t>Embeddings are a way to represent categorical variables in reduced dimensionality</a:t>
            </a:r>
          </a:p>
          <a:p>
            <a:r>
              <a:rPr lang="en-US" sz="1800" dirty="0"/>
              <a:t>Often found in Natural Language Processing Domain</a:t>
            </a:r>
          </a:p>
          <a:p>
            <a:pPr lvl="1"/>
            <a:r>
              <a:rPr lang="en-US" sz="1800" dirty="0"/>
              <a:t>E.g. Word2vec</a:t>
            </a:r>
          </a:p>
          <a:p>
            <a:pPr lvl="1"/>
            <a:r>
              <a:rPr lang="en-US" sz="1800" dirty="0"/>
              <a:t>Representing words or categorical variables as one-hot-encoded variables can be problematic in large datasets</a:t>
            </a:r>
          </a:p>
          <a:p>
            <a:pPr lvl="1"/>
            <a:r>
              <a:rPr lang="en-US" sz="1800" dirty="0"/>
              <a:t>Instead we find a way to represent the categorical variables in a reduced dimensionality</a:t>
            </a:r>
          </a:p>
          <a:p>
            <a:pPr lvl="2"/>
            <a:r>
              <a:rPr lang="en-US" dirty="0"/>
              <a:t>This creates interesting properties in our data, as distance becomes meaningful in the new vector space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9BC7AED6-BC31-6C46-8B01-CF5D6400C6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55DEFD-3A11-8548-BA08-FF34C2EF2450}" type="slidenum">
              <a:rPr lang="en-US" smtClean="0"/>
              <a:pPr/>
              <a:t>12</a:t>
            </a:fld>
            <a:endParaRPr lang="en-US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E25BB5CA-3640-F046-962C-62DDF41D957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51397"/>
          <a:stretch/>
        </p:blipFill>
        <p:spPr>
          <a:xfrm>
            <a:off x="627459" y="2136228"/>
            <a:ext cx="3185233" cy="35716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124942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C9071E0-B342-3A48-A3BD-7DA031F3FDE7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E19AAC-2204-3E41-854E-3B688857F9BD}" type="slidenum">
              <a:rPr lang="en-US" smtClean="0"/>
              <a:t>13</a:t>
            </a:fld>
            <a:endParaRPr lang="en-US"/>
          </a:p>
        </p:txBody>
      </p:sp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B3EC12BC-E2B7-D747-A871-45CB3B354CD0}"/>
              </a:ext>
            </a:extLst>
          </p:cNvPr>
          <p:cNvSpPr>
            <a:spLocks noGrp="1"/>
          </p:cNvSpPr>
          <p:nvPr>
            <p:ph sz="quarter" idx="12"/>
          </p:nvPr>
        </p:nvSpPr>
        <p:spPr/>
        <p:txBody>
          <a:bodyPr/>
          <a:lstStyle/>
          <a:p>
            <a:r>
              <a:rPr lang="en-US" dirty="0" err="1"/>
              <a:t>Dicksportinggoods.com</a:t>
            </a:r>
            <a:r>
              <a:rPr lang="en-US" dirty="0"/>
              <a:t> #ad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C18C867C-5241-8942-A85E-E67FF8CD59A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20972" y="228565"/>
            <a:ext cx="7300283" cy="559629"/>
          </a:xfrm>
        </p:spPr>
        <p:txBody>
          <a:bodyPr/>
          <a:lstStyle/>
          <a:p>
            <a:r>
              <a:rPr lang="en-US" dirty="0"/>
              <a:t>Product Recommendation - Example</a:t>
            </a:r>
          </a:p>
        </p:txBody>
      </p:sp>
      <p:sp>
        <p:nvSpPr>
          <p:cNvPr id="15" name="Content Placeholder 14">
            <a:extLst>
              <a:ext uri="{FF2B5EF4-FFF2-40B4-BE49-F238E27FC236}">
                <a16:creationId xmlns:a16="http://schemas.microsoft.com/office/drawing/2014/main" id="{989F7CC9-C214-564B-B7B2-7365D8002D48}"/>
              </a:ext>
            </a:extLst>
          </p:cNvPr>
          <p:cNvSpPr>
            <a:spLocks noGrp="1"/>
          </p:cNvSpPr>
          <p:nvPr>
            <p:ph sz="quarter" idx="14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0" name="Picture 9" descr="A screenshot of a cell phone&#10;&#10;Description automatically generated">
            <a:extLst>
              <a:ext uri="{FF2B5EF4-FFF2-40B4-BE49-F238E27FC236}">
                <a16:creationId xmlns:a16="http://schemas.microsoft.com/office/drawing/2014/main" id="{0E813E2F-304E-E649-BF9F-90361ED9FD3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469196"/>
            <a:ext cx="9144000" cy="4463772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189B4288-83F5-B94B-BD85-4569DD8FE0C7}"/>
              </a:ext>
            </a:extLst>
          </p:cNvPr>
          <p:cNvSpPr/>
          <p:nvPr/>
        </p:nvSpPr>
        <p:spPr>
          <a:xfrm>
            <a:off x="7506586" y="1711842"/>
            <a:ext cx="1307805" cy="4072270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115328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6598A23-05DE-A44A-95B9-6F57F6887370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E19AAC-2204-3E41-854E-3B688857F9BD}" type="slidenum">
              <a:rPr lang="en-US" smtClean="0"/>
              <a:t>14</a:t>
            </a:fld>
            <a:endParaRPr lang="en-US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976E5B2B-FBA8-B34B-93B7-2801671FC4F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40080" y="822960"/>
            <a:ext cx="5691116" cy="559629"/>
          </a:xfrm>
        </p:spPr>
        <p:txBody>
          <a:bodyPr/>
          <a:lstStyle/>
          <a:p>
            <a:r>
              <a:rPr lang="en-US" dirty="0"/>
              <a:t>Product Recommendation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668831B-E916-8A4F-9F96-215D408E6F8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20712" y="1579280"/>
            <a:ext cx="8046720" cy="4572000"/>
          </a:xfrm>
        </p:spPr>
        <p:txBody>
          <a:bodyPr/>
          <a:lstStyle/>
          <a:p>
            <a:r>
              <a:rPr lang="en-US" sz="2400" dirty="0"/>
              <a:t>Goal: Suggest other items of interest to customer</a:t>
            </a:r>
          </a:p>
          <a:p>
            <a:pPr lvl="1"/>
            <a:r>
              <a:rPr lang="en-US" sz="2400" dirty="0"/>
              <a:t>Exposure to more items will increase revenue</a:t>
            </a:r>
          </a:p>
          <a:p>
            <a:pPr lvl="1"/>
            <a:r>
              <a:rPr lang="en-US" sz="2400" dirty="0"/>
              <a:t>Similar or complementary items</a:t>
            </a:r>
          </a:p>
          <a:p>
            <a:r>
              <a:rPr lang="en-US" sz="2400" dirty="0"/>
              <a:t>Obvious applications in retail</a:t>
            </a:r>
          </a:p>
          <a:p>
            <a:r>
              <a:rPr lang="en-US" sz="2400" dirty="0"/>
              <a:t>Similar algorithms are used by social media and entertainment companies:</a:t>
            </a:r>
          </a:p>
          <a:p>
            <a:pPr lvl="1"/>
            <a:r>
              <a:rPr lang="en-US" sz="2400" dirty="0"/>
              <a:t>Netflix, Spotify, etc.</a:t>
            </a:r>
          </a:p>
        </p:txBody>
      </p:sp>
      <p:pic>
        <p:nvPicPr>
          <p:cNvPr id="4" name="Picture 3" descr="A screenshot of a cell phone&#10;&#10;Description automatically generated">
            <a:extLst>
              <a:ext uri="{FF2B5EF4-FFF2-40B4-BE49-F238E27FC236}">
                <a16:creationId xmlns:a16="http://schemas.microsoft.com/office/drawing/2014/main" id="{764E997D-519E-6344-84C0-28F8C2481F2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03628" y="3813673"/>
            <a:ext cx="3373622" cy="24410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970663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14947B9-CD0B-5747-B60D-D8C0828B1F9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255DEFD-3A11-8548-BA08-FF34C2EF2450}" type="slidenum">
              <a:rPr lang="en-US" smtClean="0"/>
              <a:pPr/>
              <a:t>15</a:t>
            </a:fld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1A774C0-8DB6-CE45-864D-9FF0CF6F4C9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40080" y="822960"/>
            <a:ext cx="5691116" cy="559629"/>
          </a:xfrm>
        </p:spPr>
        <p:txBody>
          <a:bodyPr/>
          <a:lstStyle/>
          <a:p>
            <a:r>
              <a:rPr lang="en-US" dirty="0"/>
              <a:t>Implicit vs. Explicit Feedback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F8218CB-B992-0F4C-A84F-98285E8E782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sz="2400" dirty="0"/>
              <a:t>Explicit Feedback</a:t>
            </a:r>
          </a:p>
          <a:p>
            <a:pPr lvl="1"/>
            <a:r>
              <a:rPr lang="en-US" sz="2400" dirty="0"/>
              <a:t>Direct feedback from customer - ratings, reviews</a:t>
            </a:r>
          </a:p>
          <a:p>
            <a:pPr lvl="2"/>
            <a:r>
              <a:rPr lang="en-US" sz="2400" dirty="0"/>
              <a:t>Netflix Prize</a:t>
            </a:r>
          </a:p>
          <a:p>
            <a:r>
              <a:rPr lang="en-US" sz="2400" dirty="0"/>
              <a:t>Implicit Feedback</a:t>
            </a:r>
          </a:p>
          <a:p>
            <a:pPr lvl="1"/>
            <a:r>
              <a:rPr lang="en-US" sz="2400" dirty="0"/>
              <a:t>Implied or indirect information from customer</a:t>
            </a:r>
          </a:p>
          <a:p>
            <a:pPr lvl="1"/>
            <a:r>
              <a:rPr lang="en-US" sz="2400" dirty="0"/>
              <a:t>More difficult for modeling, but often more readily available</a:t>
            </a:r>
          </a:p>
          <a:p>
            <a:endParaRPr lang="en-US" sz="2400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5580823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6598A23-05DE-A44A-95B9-6F57F6887370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E19AAC-2204-3E41-854E-3B688857F9BD}" type="slidenum">
              <a:rPr lang="en-US" smtClean="0"/>
              <a:t>16</a:t>
            </a:fld>
            <a:endParaRPr lang="en-US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976E5B2B-FBA8-B34B-93B7-2801671FC4F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40080" y="822960"/>
            <a:ext cx="5691116" cy="559629"/>
          </a:xfrm>
        </p:spPr>
        <p:txBody>
          <a:bodyPr/>
          <a:lstStyle/>
          <a:p>
            <a:r>
              <a:rPr lang="en-US" dirty="0"/>
              <a:t>Methodology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668831B-E916-8A4F-9F96-215D408E6F8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20712" y="1579280"/>
            <a:ext cx="8046720" cy="4572000"/>
          </a:xfrm>
        </p:spPr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sz="2400" dirty="0"/>
              <a:t>Collect data on customers id and product id for views, cart adds, in-store buys and online buys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400" dirty="0"/>
              <a:t>Create a metric for scoring customer preference of an item</a:t>
            </a:r>
          </a:p>
          <a:p>
            <a:pPr lvl="1"/>
            <a:r>
              <a:rPr lang="en-US" sz="2400" dirty="0"/>
              <a:t>Think rating in the Netflix problem 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400" dirty="0"/>
              <a:t>Train a neural network that takes the dot product of 2 embedding layers: one for customers and one for products </a:t>
            </a:r>
          </a:p>
          <a:p>
            <a:pPr lvl="1"/>
            <a:r>
              <a:rPr lang="en-US" sz="2400" dirty="0"/>
              <a:t>Input: customer and athlete ids, Predict: score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400" dirty="0"/>
              <a:t>Extract embedding vector for each item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400" dirty="0"/>
              <a:t>Make recommendations based on product similarity</a:t>
            </a:r>
          </a:p>
          <a:p>
            <a:pPr lvl="1"/>
            <a:r>
              <a:rPr lang="en-US" sz="2400" dirty="0"/>
              <a:t>i.e. cosine similarity between products in the new space</a:t>
            </a:r>
          </a:p>
          <a:p>
            <a:endParaRPr lang="en-US" sz="2400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1747075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2FDF7A3-0376-2D4F-AE35-03F1B3D0EE50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255DEFD-3A11-8548-BA08-FF34C2EF2450}" type="slidenum">
              <a:rPr lang="en-US" smtClean="0"/>
              <a:pPr/>
              <a:t>17</a:t>
            </a:fld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306B347-1FC7-8A4E-A885-F085223B048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40080" y="822960"/>
            <a:ext cx="5864887" cy="770895"/>
          </a:xfrm>
        </p:spPr>
        <p:txBody>
          <a:bodyPr/>
          <a:lstStyle/>
          <a:p>
            <a:r>
              <a:rPr lang="en-US" dirty="0" err="1"/>
              <a:t>Rshiny</a:t>
            </a:r>
            <a:r>
              <a:rPr lang="en-US" dirty="0"/>
              <a:t> Application</a:t>
            </a:r>
          </a:p>
        </p:txBody>
      </p:sp>
      <p:pic>
        <p:nvPicPr>
          <p:cNvPr id="6" name="Online Media 5" descr="Shiny_app_demo.mov">
            <a:hlinkClick r:id="" action="ppaction://media"/>
            <a:extLst>
              <a:ext uri="{FF2B5EF4-FFF2-40B4-BE49-F238E27FC236}">
                <a16:creationId xmlns:a16="http://schemas.microsoft.com/office/drawing/2014/main" id="{6BA6D8F3-864C-D049-AD6D-6D8DC50C225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1477926"/>
            <a:ext cx="9144000" cy="52176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23960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8316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0454A0CA-F48E-E648-A4E3-F25C1C8502D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255DEFD-3A11-8548-BA08-FF34C2EF2450}" type="slidenum">
              <a:rPr lang="en-US" smtClean="0"/>
              <a:pPr/>
              <a:t>18</a:t>
            </a:fld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81676C5-0F20-5049-A28C-5290CFA4F91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40080" y="822960"/>
            <a:ext cx="5992478" cy="983547"/>
          </a:xfrm>
        </p:spPr>
        <p:txBody>
          <a:bodyPr/>
          <a:lstStyle/>
          <a:p>
            <a:r>
              <a:rPr lang="en-US" dirty="0"/>
              <a:t>Code and Data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6FEDD01-F0E2-3C4B-9BAD-DCF25EDAB4D3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sz="2400" dirty="0"/>
              <a:t>PowerPoint and </a:t>
            </a:r>
            <a:r>
              <a:rPr lang="en-US" sz="2400" dirty="0" err="1"/>
              <a:t>Rmarkdown</a:t>
            </a:r>
            <a:r>
              <a:rPr lang="en-US" sz="2400" dirty="0"/>
              <a:t> available on </a:t>
            </a:r>
            <a:r>
              <a:rPr lang="en-US" sz="2400" dirty="0" err="1"/>
              <a:t>Github</a:t>
            </a:r>
            <a:r>
              <a:rPr lang="en-US" sz="2400" dirty="0"/>
              <a:t>:</a:t>
            </a:r>
          </a:p>
          <a:p>
            <a:r>
              <a:rPr lang="en-US" sz="2400" dirty="0">
                <a:hlinkClick r:id="rId2"/>
              </a:rPr>
              <a:t>https://github.com/alex-archer17/rUsers_keras</a:t>
            </a:r>
            <a:endParaRPr lang="en-US" sz="2400" dirty="0"/>
          </a:p>
          <a:p>
            <a:r>
              <a:rPr lang="en-US" sz="2400" dirty="0"/>
              <a:t>Data not posted</a:t>
            </a:r>
          </a:p>
          <a:p>
            <a:pPr lvl="1"/>
            <a:r>
              <a:rPr lang="en-US" sz="2400" dirty="0"/>
              <a:t>But there a few open source datasets posted</a:t>
            </a:r>
          </a:p>
          <a:p>
            <a:pPr lvl="1"/>
            <a:r>
              <a:rPr lang="en-US" sz="2400" dirty="0"/>
              <a:t>Try out the same model using these datasets!</a:t>
            </a:r>
          </a:p>
          <a:p>
            <a:pPr lvl="2"/>
            <a:r>
              <a:rPr lang="en-US" sz="2200" dirty="0"/>
              <a:t>Retail dataset</a:t>
            </a:r>
          </a:p>
          <a:p>
            <a:pPr lvl="2"/>
            <a:r>
              <a:rPr lang="en-US" sz="2200" dirty="0"/>
              <a:t>Song dataset</a:t>
            </a:r>
          </a:p>
          <a:p>
            <a:pPr lvl="2"/>
            <a:r>
              <a:rPr lang="en-US" sz="2200" dirty="0"/>
              <a:t>Joke dataset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847943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09B5EBE9-4F3B-DA49-96CF-C6C3E58D6D0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255DEFD-3A11-8548-BA08-FF34C2EF2450}" type="slidenum">
              <a:rPr lang="en-US" smtClean="0"/>
              <a:pPr/>
              <a:t>19</a:t>
            </a:fld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AEAEEE9-E46F-DC47-8606-40BC12BE5EB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41977" y="822960"/>
            <a:ext cx="6460311" cy="1089255"/>
          </a:xfrm>
        </p:spPr>
        <p:txBody>
          <a:bodyPr/>
          <a:lstStyle/>
          <a:p>
            <a:r>
              <a:rPr lang="en-US" dirty="0"/>
              <a:t>Questions, Comments, Praises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BF0B9DA-267A-674E-AB3F-1413807FA1D3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sz="2400" dirty="0"/>
              <a:t>Any questions?</a:t>
            </a:r>
          </a:p>
          <a:p>
            <a:r>
              <a:rPr lang="en-US" sz="2400" dirty="0"/>
              <a:t>Feel free to reach out via email</a:t>
            </a:r>
          </a:p>
          <a:p>
            <a:pPr lvl="1"/>
            <a:r>
              <a:rPr lang="en-US" sz="2400" dirty="0">
                <a:hlinkClick r:id="rId2"/>
              </a:rPr>
              <a:t>Alexander.archer@dcsg.com</a:t>
            </a:r>
            <a:r>
              <a:rPr lang="en-US" sz="2400" dirty="0"/>
              <a:t> (don’t forget the “c”)</a:t>
            </a:r>
          </a:p>
          <a:p>
            <a:r>
              <a:rPr lang="en-US" sz="2400" dirty="0"/>
              <a:t>Thank you for your attention!</a:t>
            </a:r>
          </a:p>
        </p:txBody>
      </p:sp>
    </p:spTree>
    <p:extLst>
      <p:ext uri="{BB962C8B-B14F-4D97-AF65-F5344CB8AC3E}">
        <p14:creationId xmlns:p14="http://schemas.microsoft.com/office/powerpoint/2010/main" val="127026844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ED9C3E-9B73-B94C-9644-5480C4EAB3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5678" y="1543051"/>
            <a:ext cx="2743200" cy="2165684"/>
          </a:xfrm>
        </p:spPr>
        <p:txBody>
          <a:bodyPr vert="horz" lIns="68580" tIns="34290" rIns="68580" bIns="34290" rtlCol="0" anchor="b">
            <a:normAutofit/>
          </a:bodyPr>
          <a:lstStyle/>
          <a:p>
            <a:pPr algn="ctr"/>
            <a:r>
              <a:rPr lang="en-US" sz="3600" dirty="0"/>
              <a:t>What is Deep Learning?</a:t>
            </a:r>
          </a:p>
        </p:txBody>
      </p:sp>
      <p:pic>
        <p:nvPicPr>
          <p:cNvPr id="4" name="Picture 3" descr="A group of people posing for the camera&#10;&#10;Description automatically generated">
            <a:extLst>
              <a:ext uri="{FF2B5EF4-FFF2-40B4-BE49-F238E27FC236}">
                <a16:creationId xmlns:a16="http://schemas.microsoft.com/office/drawing/2014/main" id="{C2100B84-0AB7-DD44-96EA-5D4CF33AED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65367" y="1465915"/>
            <a:ext cx="4915159" cy="3932127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B5E4174-6615-D344-93CB-3A069D53D5E5}"/>
              </a:ext>
            </a:extLst>
          </p:cNvPr>
          <p:cNvSpPr txBox="1"/>
          <p:nvPr/>
        </p:nvSpPr>
        <p:spPr>
          <a:xfrm>
            <a:off x="4572000" y="1645525"/>
            <a:ext cx="3618186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000" b="1" dirty="0">
                <a:solidFill>
                  <a:schemeClr val="bg1"/>
                </a:solidFill>
              </a:rPr>
              <a:t>Deep Learning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2F1C57D-1526-7B45-B5B0-3C41643B92C0}"/>
              </a:ext>
            </a:extLst>
          </p:cNvPr>
          <p:cNvSpPr txBox="1"/>
          <p:nvPr/>
        </p:nvSpPr>
        <p:spPr>
          <a:xfrm>
            <a:off x="4674476" y="4136477"/>
            <a:ext cx="357089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000" b="1" dirty="0">
                <a:solidFill>
                  <a:schemeClr val="bg1"/>
                </a:solidFill>
              </a:rPr>
              <a:t>So Hot Right Now</a:t>
            </a:r>
          </a:p>
        </p:txBody>
      </p:sp>
    </p:spTree>
    <p:extLst>
      <p:ext uri="{BB962C8B-B14F-4D97-AF65-F5344CB8AC3E}">
        <p14:creationId xmlns:p14="http://schemas.microsoft.com/office/powerpoint/2010/main" val="234206250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31CB68-D15B-424B-B4D5-8033047F1C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822960"/>
            <a:ext cx="2949178" cy="691117"/>
          </a:xfrm>
        </p:spPr>
        <p:txBody>
          <a:bodyPr/>
          <a:lstStyle/>
          <a:p>
            <a:r>
              <a:rPr lang="en-US" sz="3600" dirty="0"/>
              <a:t>Deep Learning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CCA2086-03AF-8647-822D-54DE87D5E7E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82544" y="1855336"/>
            <a:ext cx="2949178" cy="3811588"/>
          </a:xfrm>
        </p:spPr>
        <p:txBody>
          <a:bodyPr/>
          <a:lstStyle/>
          <a:p>
            <a:pPr marL="214313" indent="-214313">
              <a:buFont typeface="Arial" panose="020B0604020202020204" pitchFamily="34" charset="0"/>
              <a:buChar char="•"/>
            </a:pPr>
            <a:r>
              <a:rPr lang="en-US" sz="1800" dirty="0"/>
              <a:t>Subset of machine learning that utilizes layered neural networks to learn complex nonlinear relationships in data</a:t>
            </a:r>
          </a:p>
          <a:p>
            <a:pPr marL="214313" indent="-214313">
              <a:buFont typeface="Arial" panose="020B0604020202020204" pitchFamily="34" charset="0"/>
              <a:buChar char="•"/>
            </a:pPr>
            <a:r>
              <a:rPr lang="en-US" sz="1800" dirty="0"/>
              <a:t>“Deep learning enables the computer to build complex concepts out of simpler concepts”</a:t>
            </a:r>
            <a:r>
              <a:rPr lang="en-US" sz="1800" baseline="30000" dirty="0"/>
              <a:t>1</a:t>
            </a:r>
            <a:endParaRPr lang="en-US" sz="1800" dirty="0"/>
          </a:p>
          <a:p>
            <a:pPr marL="214313" indent="-214313">
              <a:buFont typeface="Arial" panose="020B0604020202020204" pitchFamily="34" charset="0"/>
              <a:buChar char="•"/>
            </a:pPr>
            <a:r>
              <a:rPr lang="en-US" sz="1800" dirty="0"/>
              <a:t>By layering simple functions, the model becomes much more flexible</a:t>
            </a:r>
          </a:p>
          <a:p>
            <a:pPr marL="214313" indent="-214313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BA873172-9612-1E4E-BFFA-01E9CD85C477}"/>
              </a:ext>
            </a:extLst>
          </p:cNvPr>
          <p:cNvSpPr/>
          <p:nvPr/>
        </p:nvSpPr>
        <p:spPr>
          <a:xfrm>
            <a:off x="4572000" y="1709183"/>
            <a:ext cx="4114800" cy="4114800"/>
          </a:xfrm>
          <a:prstGeom prst="ellipse">
            <a:avLst/>
          </a:prstGeom>
          <a:solidFill>
            <a:srgbClr val="002060">
              <a:alpha val="50196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443D6BDD-E9D4-2141-8A69-2CB9DF073136}"/>
              </a:ext>
            </a:extLst>
          </p:cNvPr>
          <p:cNvSpPr/>
          <p:nvPr/>
        </p:nvSpPr>
        <p:spPr>
          <a:xfrm>
            <a:off x="5368159" y="2883715"/>
            <a:ext cx="2743200" cy="2743200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9C49F5A4-95DC-EA40-9D90-DE670EE8FA77}"/>
              </a:ext>
            </a:extLst>
          </p:cNvPr>
          <p:cNvSpPr/>
          <p:nvPr/>
        </p:nvSpPr>
        <p:spPr>
          <a:xfrm>
            <a:off x="6211614" y="3777217"/>
            <a:ext cx="1371600" cy="1371600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9D94D4E-B676-2C4B-BB2C-3E9321AE2B42}"/>
              </a:ext>
            </a:extLst>
          </p:cNvPr>
          <p:cNvSpPr txBox="1"/>
          <p:nvPr/>
        </p:nvSpPr>
        <p:spPr>
          <a:xfrm>
            <a:off x="5896304" y="2102725"/>
            <a:ext cx="1789386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50" dirty="0"/>
              <a:t>Artificial Intelligence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D1B1F39-50CE-2740-A8DA-F52DC1C7C5AF}"/>
              </a:ext>
            </a:extLst>
          </p:cNvPr>
          <p:cNvSpPr txBox="1"/>
          <p:nvPr/>
        </p:nvSpPr>
        <p:spPr>
          <a:xfrm>
            <a:off x="6148552" y="3166898"/>
            <a:ext cx="1434662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50" dirty="0"/>
              <a:t>Machine Learning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432EDBE-930D-0F44-8445-896AA1B12FBC}"/>
              </a:ext>
            </a:extLst>
          </p:cNvPr>
          <p:cNvSpPr txBox="1"/>
          <p:nvPr/>
        </p:nvSpPr>
        <p:spPr>
          <a:xfrm>
            <a:off x="6629400" y="4220642"/>
            <a:ext cx="1001111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50" dirty="0"/>
              <a:t>Deep Learning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51BA634-52FC-2241-83CD-A6B452743F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324304" y="5785595"/>
            <a:ext cx="4043855" cy="273844"/>
          </a:xfrm>
        </p:spPr>
        <p:txBody>
          <a:bodyPr/>
          <a:lstStyle/>
          <a:p>
            <a:r>
              <a:rPr lang="en-US" sz="1100" dirty="0">
                <a:solidFill>
                  <a:schemeClr val="tx1"/>
                </a:solidFill>
              </a:rPr>
              <a:t>1. Ian Goodfellow and </a:t>
            </a:r>
            <a:r>
              <a:rPr lang="en-US" sz="1100" dirty="0" err="1">
                <a:solidFill>
                  <a:schemeClr val="tx1"/>
                </a:solidFill>
              </a:rPr>
              <a:t>Yoshua</a:t>
            </a:r>
            <a:r>
              <a:rPr lang="en-US" sz="1100" dirty="0">
                <a:solidFill>
                  <a:schemeClr val="tx1"/>
                </a:solidFill>
              </a:rPr>
              <a:t> </a:t>
            </a:r>
            <a:r>
              <a:rPr lang="en-US" sz="1100" dirty="0" err="1">
                <a:solidFill>
                  <a:schemeClr val="tx1"/>
                </a:solidFill>
              </a:rPr>
              <a:t>Bengio</a:t>
            </a:r>
            <a:r>
              <a:rPr lang="en-US" sz="1100" dirty="0">
                <a:solidFill>
                  <a:schemeClr val="tx1"/>
                </a:solidFill>
              </a:rPr>
              <a:t> and Aaron Courville, Deep Learning 2016</a:t>
            </a:r>
          </a:p>
        </p:txBody>
      </p:sp>
    </p:spTree>
    <p:extLst>
      <p:ext uri="{BB962C8B-B14F-4D97-AF65-F5344CB8AC3E}">
        <p14:creationId xmlns:p14="http://schemas.microsoft.com/office/powerpoint/2010/main" val="337691312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255DEFD-3A11-8548-BA08-FF34C2EF2450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3"/>
          </p:nvPr>
        </p:nvSpPr>
        <p:spPr>
          <a:xfrm>
            <a:off x="640080" y="822960"/>
            <a:ext cx="5801352" cy="804052"/>
          </a:xfrm>
        </p:spPr>
        <p:txBody>
          <a:bodyPr/>
          <a:lstStyle/>
          <a:p>
            <a:r>
              <a:rPr lang="en-US" dirty="0"/>
              <a:t>Basic Modeling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Content Placeholder 4"/>
              <p:cNvSpPr>
                <a:spLocks noGrp="1"/>
              </p:cNvSpPr>
              <p:nvPr>
                <p:ph sz="quarter" idx="14"/>
              </p:nvPr>
            </p:nvSpPr>
            <p:spPr/>
            <p:txBody>
              <a:bodyPr/>
              <a:lstStyle/>
              <a:p>
                <a:r>
                  <a:rPr lang="en-US" sz="2400" dirty="0"/>
                  <a:t>Inputs: x</a:t>
                </a:r>
                <a:r>
                  <a:rPr lang="en-US" sz="2400" baseline="-25000" dirty="0"/>
                  <a:t>1, </a:t>
                </a:r>
                <a:r>
                  <a:rPr lang="en-US" sz="2400" dirty="0"/>
                  <a:t>x</a:t>
                </a:r>
                <a:r>
                  <a:rPr lang="en-US" sz="2400" baseline="-25000" dirty="0"/>
                  <a:t>2</a:t>
                </a:r>
                <a:r>
                  <a:rPr lang="en-US" sz="2400" dirty="0"/>
                  <a:t>, …, </a:t>
                </a:r>
                <a:r>
                  <a:rPr lang="en-US" sz="2400" dirty="0" err="1"/>
                  <a:t>x</a:t>
                </a:r>
                <a:r>
                  <a:rPr lang="en-US" sz="2400" baseline="-25000" dirty="0" err="1"/>
                  <a:t>n</a:t>
                </a:r>
                <a:r>
                  <a:rPr lang="en-US" sz="2400" baseline="-25000" dirty="0"/>
                  <a:t> </a:t>
                </a:r>
                <a:r>
                  <a:rPr lang="en-US" sz="2400" dirty="0"/>
                  <a:t> </a:t>
                </a:r>
              </a:p>
              <a:p>
                <a:r>
                  <a:rPr lang="en-US" sz="2400" dirty="0"/>
                  <a:t>Output: y</a:t>
                </a:r>
              </a:p>
              <a:p>
                <a:r>
                  <a:rPr lang="en-US" sz="2400" dirty="0"/>
                  <a:t>Learn function f mapping inputs x</a:t>
                </a:r>
                <a:r>
                  <a:rPr lang="en-US" sz="2400" baseline="-25000" dirty="0"/>
                  <a:t>1, </a:t>
                </a:r>
                <a:r>
                  <a:rPr lang="en-US" sz="2400" dirty="0"/>
                  <a:t>x</a:t>
                </a:r>
                <a:r>
                  <a:rPr lang="en-US" sz="2400" baseline="-25000" dirty="0"/>
                  <a:t>2</a:t>
                </a:r>
                <a:r>
                  <a:rPr lang="en-US" sz="2400" dirty="0"/>
                  <a:t>, …, </a:t>
                </a:r>
                <a:r>
                  <a:rPr lang="en-US" sz="2400" dirty="0" err="1"/>
                  <a:t>x</a:t>
                </a:r>
                <a:r>
                  <a:rPr lang="en-US" sz="2400" baseline="-25000" dirty="0" err="1"/>
                  <a:t>n</a:t>
                </a:r>
                <a:r>
                  <a:rPr lang="en-US" sz="2400" baseline="-25000" dirty="0"/>
                  <a:t> </a:t>
                </a:r>
                <a:r>
                  <a:rPr lang="en-US" sz="2400" dirty="0"/>
                  <a:t>⇢ y</a:t>
                </a:r>
              </a:p>
              <a:p>
                <a:pPr lvl="1"/>
                <a:r>
                  <a:rPr lang="en-US" sz="2400" dirty="0"/>
                  <a:t>Regression: Minimize difference between predicted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</m:acc>
                  </m:oMath>
                </a14:m>
                <a:r>
                  <a:rPr lang="en-US" sz="2400" dirty="0"/>
                  <a:t> and actual y</a:t>
                </a:r>
              </a:p>
              <a:p>
                <a:pPr lvl="1"/>
                <a:r>
                  <a:rPr lang="en-US" sz="2400" dirty="0"/>
                  <a:t>Classification: Maximize accuracy of predictions</a:t>
                </a:r>
              </a:p>
              <a:p>
                <a:endParaRPr lang="en-US" dirty="0"/>
              </a:p>
            </p:txBody>
          </p:sp>
        </mc:Choice>
        <mc:Fallback xmlns="">
          <p:sp>
            <p:nvSpPr>
              <p:cNvPr id="5" name="Content Placeholder 4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quarter" idx="14"/>
              </p:nvPr>
            </p:nvSpPr>
            <p:spPr>
              <a:blipFill>
                <a:blip r:embed="rId2"/>
                <a:stretch>
                  <a:fillRect l="-946" t="-83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39464737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255DEFD-3A11-8548-BA08-FF34C2EF2450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3"/>
          </p:nvPr>
        </p:nvSpPr>
        <p:spPr>
          <a:xfrm>
            <a:off x="640080" y="822960"/>
            <a:ext cx="6141334" cy="983547"/>
          </a:xfrm>
        </p:spPr>
        <p:txBody>
          <a:bodyPr/>
          <a:lstStyle/>
          <a:p>
            <a:r>
              <a:rPr lang="en-US" dirty="0"/>
              <a:t>Example: Regression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 Placeholder 4"/>
              <p:cNvSpPr>
                <a:spLocks noGrp="1"/>
              </p:cNvSpPr>
              <p:nvPr>
                <p:ph type="body" sz="quarter" idx="14"/>
              </p:nvPr>
            </p:nvSpPr>
            <p:spPr/>
            <p:txBody>
              <a:bodyPr/>
              <a:lstStyle/>
              <a:p>
                <a:r>
                  <a:rPr lang="en-US" sz="2400" dirty="0"/>
                  <a:t>Approximate </a:t>
                </a:r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</a:rPr>
                      <m:t>𝑦</m:t>
                    </m:r>
                    <m:r>
                      <a:rPr lang="en-US" sz="2400" i="1">
                        <a:latin typeface="Cambria Math" panose="02040503050406030204" pitchFamily="18" charset="0"/>
                      </a:rPr>
                      <m:t>= </m:t>
                    </m:r>
                    <m:sSub>
                      <m:sSub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𝛽</m:t>
                        </m:r>
                      </m:e>
                      <m:sub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  <m:r>
                      <a:rPr lang="en-US" sz="2400" i="1">
                        <a:latin typeface="Cambria Math" panose="02040503050406030204" pitchFamily="18" charset="0"/>
                      </a:rPr>
                      <m:t>+ </m:t>
                    </m:r>
                    <m:sSub>
                      <m:sSub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𝛽</m:t>
                        </m:r>
                      </m:e>
                      <m:sub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sSub>
                      <m:sSub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US" sz="2400" i="1">
                        <a:latin typeface="Cambria Math" panose="02040503050406030204" pitchFamily="18" charset="0"/>
                      </a:rPr>
                      <m:t>+ …+ </m:t>
                    </m:r>
                    <m:sSub>
                      <m:sSub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𝛽</m:t>
                        </m:r>
                      </m:e>
                      <m:sub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𝑛</m:t>
                        </m:r>
                      </m:sub>
                    </m:sSub>
                    <m:sSub>
                      <m:sSub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𝑛</m:t>
                        </m:r>
                      </m:sub>
                    </m:sSub>
                  </m:oMath>
                </a14:m>
                <a:endParaRPr lang="en-US" sz="2400" dirty="0"/>
              </a:p>
              <a:p>
                <a:r>
                  <a:rPr lang="en-US" sz="2400" dirty="0"/>
                  <a:t>Find coefficients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𝛽</m:t>
                        </m:r>
                      </m:e>
                      <m:sub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  <m:sup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^</m:t>
                        </m:r>
                      </m:sup>
                    </m:sSubSup>
                  </m:oMath>
                </a14:m>
                <a:r>
                  <a:rPr lang="en-US" sz="2400" dirty="0"/>
                  <a:t>,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𝛽</m:t>
                        </m:r>
                      </m:e>
                      <m:sub>
                        <m: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1</m:t>
                        </m:r>
                      </m:sub>
                      <m:sup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^</m:t>
                        </m:r>
                      </m:sup>
                    </m:sSubSup>
                  </m:oMath>
                </a14:m>
                <a:r>
                  <a:rPr lang="en-US" sz="2400" dirty="0"/>
                  <a:t> ,…,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𝛽</m:t>
                        </m:r>
                      </m:e>
                      <m:sub>
                        <m: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𝑛</m:t>
                        </m:r>
                      </m:sub>
                      <m:sup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^</m:t>
                        </m:r>
                      </m:sup>
                    </m:sSubSup>
                  </m:oMath>
                </a14:m>
                <a:r>
                  <a:rPr lang="en-US" sz="2400" dirty="0"/>
                  <a:t> to generate predicted values of y called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</m:acc>
                  </m:oMath>
                </a14:m>
                <a:endParaRPr lang="en-US" sz="2400" dirty="0"/>
              </a:p>
              <a:p>
                <a:pPr lvl="1"/>
                <a:r>
                  <a:rPr lang="en-US" sz="2400" dirty="0"/>
                  <a:t>Minimize difference between predicted and observed values</a:t>
                </a:r>
              </a:p>
              <a:p>
                <a:pPr lvl="2"/>
                <a:r>
                  <a:rPr lang="en-US" sz="2400" dirty="0"/>
                  <a:t>Error: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𝑒</m:t>
                        </m:r>
                      </m:e>
                      <m:sub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US" sz="2400" i="1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acc>
                          <m:accPr>
                            <m:chr m:val="̂"/>
                            <m:ctrlPr>
                              <a:rPr lang="en-US" sz="24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400" i="1"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</m:acc>
                      </m:e>
                      <m:sub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US" sz="2400" i="1">
                        <a:latin typeface="Cambria Math" panose="02040503050406030204" pitchFamily="18" charset="0"/>
                      </a:rPr>
                      <m:t>− </m:t>
                    </m:r>
                    <m:sSub>
                      <m:sSub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endParaRPr lang="en-US" sz="2400" dirty="0"/>
              </a:p>
              <a:p>
                <a:pPr lvl="2"/>
                <a:r>
                  <a:rPr lang="en-US" sz="2400" dirty="0"/>
                  <a:t>Minimize </a:t>
                </a:r>
                <a14:m>
                  <m:oMath xmlns:m="http://schemas.openxmlformats.org/officeDocument/2006/math">
                    <m:nary>
                      <m:naryPr>
                        <m:chr m:val="∑"/>
                        <m:subHide m:val="on"/>
                        <m:supHide m:val="on"/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naryPr>
                      <m:sub/>
                      <m:sup/>
                      <m:e>
                        <m:sSubSup>
                          <m:sSubSupPr>
                            <m:ctrlPr>
                              <a:rPr lang="en-US" sz="2400" i="1">
                                <a:latin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lang="en-US" sz="2400" i="1">
                                <a:latin typeface="Cambria Math" panose="02040503050406030204" pitchFamily="18" charset="0"/>
                              </a:rPr>
                              <m:t>𝑒</m:t>
                            </m:r>
                          </m:e>
                          <m:sub>
                            <m:r>
                              <a:rPr lang="en-US" sz="2400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  <m:sup>
                            <m:r>
                              <a:rPr lang="en-US" sz="2400" i="1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bSup>
                      </m:e>
                    </m:nary>
                    <m:r>
                      <a:rPr lang="en-US" sz="2400"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24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acc>
                              <m:accPr>
                                <m:chr m:val="̂"/>
                                <m:ctrlPr>
                                  <a:rPr lang="en-US" sz="2400" i="1">
                                    <a:latin typeface="Cambria Math" panose="02040503050406030204" pitchFamily="18" charset="0"/>
                                  </a:rPr>
                                </m:ctrlPr>
                              </m:accPr>
                              <m:e>
                                <m:r>
                                  <a:rPr lang="en-US" sz="2400" i="1">
                                    <a:latin typeface="Cambria Math" panose="02040503050406030204" pitchFamily="18" charset="0"/>
                                  </a:rPr>
                                  <m:t>𝑦</m:t>
                                </m:r>
                              </m:e>
                            </m:acc>
                          </m:e>
                          <m:sub>
                            <m:r>
                              <a:rPr lang="en-US" sz="2400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− </m:t>
                        </m:r>
                        <m:sSub>
                          <m:sSubPr>
                            <m:ctrlPr>
                              <a:rPr lang="en-US" sz="24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i="1"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  <m:sub>
                            <m:r>
                              <a:rPr lang="en-US" sz="2400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e>
                    </m:d>
                  </m:oMath>
                </a14:m>
                <a:r>
                  <a:rPr lang="en-US" sz="2400" baseline="30000" dirty="0"/>
                  <a:t>2</a:t>
                </a:r>
              </a:p>
              <a:p>
                <a:endParaRPr lang="en-US" dirty="0"/>
              </a:p>
            </p:txBody>
          </p:sp>
        </mc:Choice>
        <mc:Fallback xmlns="">
          <p:sp>
            <p:nvSpPr>
              <p:cNvPr id="5" name="Text Placeholder 4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sz="quarter" idx="14"/>
              </p:nvPr>
            </p:nvSpPr>
            <p:spPr>
              <a:blipFill>
                <a:blip r:embed="rId2"/>
                <a:stretch>
                  <a:fillRect l="-946" t="-55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73190408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EACA6A-5304-D54C-9223-5BA06A4193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2286000"/>
            <a:ext cx="2607469" cy="1903228"/>
          </a:xfrm>
        </p:spPr>
        <p:txBody>
          <a:bodyPr vert="horz" lIns="68580" tIns="34290" rIns="68580" bIns="34290" rtlCol="0" anchor="ctr">
            <a:normAutofit/>
          </a:bodyPr>
          <a:lstStyle/>
          <a:p>
            <a:pPr algn="ctr"/>
            <a:r>
              <a:rPr lang="en-US" sz="3600" dirty="0"/>
              <a:t>Linear Decision Boundaries</a:t>
            </a:r>
          </a:p>
        </p:txBody>
      </p:sp>
      <p:pic>
        <p:nvPicPr>
          <p:cNvPr id="3" name="Picture 2" descr="A picture containing sky&#10;&#10;Description automatically generated">
            <a:extLst>
              <a:ext uri="{FF2B5EF4-FFF2-40B4-BE49-F238E27FC236}">
                <a16:creationId xmlns:a16="http://schemas.microsoft.com/office/drawing/2014/main" id="{A73FE33A-20E5-B248-9F9F-6A3EC38FE46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57600" y="1371600"/>
            <a:ext cx="4915159" cy="3588065"/>
          </a:xfrm>
          <a:prstGeom prst="rect">
            <a:avLst/>
          </a:prstGeom>
        </p:spPr>
      </p:pic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16DA4A08-1CD9-E741-9FEA-5C136EA83796}"/>
              </a:ext>
            </a:extLst>
          </p:cNvPr>
          <p:cNvCxnSpPr>
            <a:cxnSpLocks/>
          </p:cNvCxnSpPr>
          <p:nvPr/>
        </p:nvCxnSpPr>
        <p:spPr>
          <a:xfrm>
            <a:off x="4948307" y="2215706"/>
            <a:ext cx="2159344" cy="1899852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7435788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EACA6A-5304-D54C-9223-5BA06A4193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2286000"/>
            <a:ext cx="2743200" cy="1520455"/>
          </a:xfrm>
        </p:spPr>
        <p:txBody>
          <a:bodyPr vert="horz" lIns="68580" tIns="34290" rIns="68580" bIns="34290" rtlCol="0" anchor="b">
            <a:normAutofit fontScale="90000"/>
          </a:bodyPr>
          <a:lstStyle/>
          <a:p>
            <a:pPr algn="ctr"/>
            <a:r>
              <a:rPr lang="en-US" sz="3600" dirty="0"/>
              <a:t>Non-Linear Decision Boundaries</a:t>
            </a:r>
          </a:p>
        </p:txBody>
      </p:sp>
      <p:pic>
        <p:nvPicPr>
          <p:cNvPr id="4" name="Picture 3" descr="A close up of a map&#10;&#10;Description automatically generated">
            <a:extLst>
              <a:ext uri="{FF2B5EF4-FFF2-40B4-BE49-F238E27FC236}">
                <a16:creationId xmlns:a16="http://schemas.microsoft.com/office/drawing/2014/main" id="{11AA0341-6E10-CE49-985F-7EC3882B422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57600" y="1371600"/>
            <a:ext cx="4915159" cy="3588065"/>
          </a:xfrm>
          <a:prstGeom prst="rect">
            <a:avLst/>
          </a:prstGeom>
        </p:spPr>
      </p:pic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F50E705D-51F7-FF46-8201-7EC00E783499}"/>
              </a:ext>
            </a:extLst>
          </p:cNvPr>
          <p:cNvCxnSpPr/>
          <p:nvPr/>
        </p:nvCxnSpPr>
        <p:spPr>
          <a:xfrm flipV="1">
            <a:off x="5052592" y="2215706"/>
            <a:ext cx="2381765" cy="1899851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503571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6" dur="5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255DEFD-3A11-8548-BA08-FF34C2EF2450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sz="2400" dirty="0"/>
              <a:t>Deep Learning to the rescue!</a:t>
            </a:r>
          </a:p>
          <a:p>
            <a:r>
              <a:rPr lang="en-US" sz="2400" dirty="0"/>
              <a:t>The stacked layers give neural networks more flexibility to pick up on complex relationships</a:t>
            </a:r>
          </a:p>
          <a:p>
            <a:r>
              <a:rPr lang="en-US" sz="2400" dirty="0"/>
              <a:t>See for yourself!</a:t>
            </a:r>
          </a:p>
          <a:p>
            <a:pPr lvl="1"/>
            <a:r>
              <a:rPr lang="en-US" sz="2400" dirty="0">
                <a:hlinkClick r:id="rId2"/>
              </a:rPr>
              <a:t>https://playground.tensorflow.org</a:t>
            </a:r>
            <a:endParaRPr lang="en-US" sz="2400" dirty="0"/>
          </a:p>
          <a:p>
            <a:endParaRPr lang="en-US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17A62FC2-8A4E-1C40-8E1B-DA6F32D2474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40080" y="822960"/>
            <a:ext cx="6120069" cy="1089255"/>
          </a:xfrm>
        </p:spPr>
        <p:txBody>
          <a:bodyPr/>
          <a:lstStyle/>
          <a:p>
            <a:r>
              <a:rPr lang="en-US" dirty="0"/>
              <a:t>Need a More Complex Model</a:t>
            </a:r>
          </a:p>
        </p:txBody>
      </p:sp>
    </p:spTree>
    <p:extLst>
      <p:ext uri="{BB962C8B-B14F-4D97-AF65-F5344CB8AC3E}">
        <p14:creationId xmlns:p14="http://schemas.microsoft.com/office/powerpoint/2010/main" val="384669926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255DEFD-3A11-8548-BA08-FF34C2EF2450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3"/>
          </p:nvPr>
        </p:nvSpPr>
        <p:spPr>
          <a:xfrm>
            <a:off x="640080" y="822960"/>
            <a:ext cx="6109436" cy="1091153"/>
          </a:xfrm>
        </p:spPr>
        <p:txBody>
          <a:bodyPr/>
          <a:lstStyle/>
          <a:p>
            <a:r>
              <a:rPr lang="en-US" dirty="0"/>
              <a:t>When to Use Deep Learning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4"/>
          </p:nvPr>
        </p:nvSpPr>
        <p:spPr/>
        <p:txBody>
          <a:bodyPr/>
          <a:lstStyle/>
          <a:p>
            <a:r>
              <a:rPr lang="en-US" sz="2400" dirty="0"/>
              <a:t>High volume of training data</a:t>
            </a:r>
          </a:p>
          <a:p>
            <a:r>
              <a:rPr lang="en-US" sz="2400" dirty="0"/>
              <a:t>Working with complex data / features</a:t>
            </a:r>
          </a:p>
          <a:p>
            <a:pPr lvl="1"/>
            <a:r>
              <a:rPr lang="en-US" sz="2400" dirty="0"/>
              <a:t>E.g. image data</a:t>
            </a:r>
          </a:p>
          <a:p>
            <a:r>
              <a:rPr lang="en-US" sz="2400" dirty="0"/>
              <a:t>Goal is to achieve high accuracy, rather than interpretability</a:t>
            </a:r>
          </a:p>
          <a:p>
            <a:r>
              <a:rPr lang="en-US" sz="2400" dirty="0"/>
              <a:t>Access to sufficient computing power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5572232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2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085A4A"/>
      </a:accent1>
      <a:accent2>
        <a:srgbClr val="E98F3A"/>
      </a:accent2>
      <a:accent3>
        <a:srgbClr val="F5BE44"/>
      </a:accent3>
      <a:accent4>
        <a:srgbClr val="C00000"/>
      </a:accent4>
      <a:accent5>
        <a:srgbClr val="4BACC6"/>
      </a:accent5>
      <a:accent6>
        <a:srgbClr val="996633"/>
      </a:accent6>
      <a:hlink>
        <a:srgbClr val="085A4A"/>
      </a:hlink>
      <a:folHlink>
        <a:srgbClr val="F0B178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37462B35DC31764195A3B2880F2A74B4" ma:contentTypeVersion="8" ma:contentTypeDescription="Create a new document." ma:contentTypeScope="" ma:versionID="edb51731b13b80d1de3122ded7aa01fe">
  <xsd:schema xmlns:xsd="http://www.w3.org/2001/XMLSchema" xmlns:xs="http://www.w3.org/2001/XMLSchema" xmlns:p="http://schemas.microsoft.com/office/2006/metadata/properties" xmlns:ns2="706b2bdb-4d5c-4622-a6aa-06541188494d" targetNamespace="http://schemas.microsoft.com/office/2006/metadata/properties" ma:root="true" ma:fieldsID="9dcac5fe0701a6103060085c6390bf67" ns2:_="">
    <xsd:import namespace="706b2bdb-4d5c-4622-a6aa-06541188494d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DateTaken" minOccurs="0"/>
                <xsd:element ref="ns2:MediaServiceLocation" minOccurs="0"/>
                <xsd:element ref="ns2:MediaServiceGenerationTime" minOccurs="0"/>
                <xsd:element ref="ns2:MediaServiceEventHashCod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06b2bdb-4d5c-4622-a6aa-06541188494d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Location" ma:index="13" nillable="true" ma:displayName="Location" ma:internalName="MediaServiceLocation" ma:readOnly="true">
      <xsd:simpleType>
        <xsd:restriction base="dms:Text"/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AA4C1D8F-769A-43E7-BCE3-E0BC8ED02819}">
  <ds:schemaRefs>
    <ds:schemaRef ds:uri="http://schemas.microsoft.com/office/2006/metadata/properties"/>
    <ds:schemaRef ds:uri="http://schemas.microsoft.com/office/infopath/2007/PartnerControls"/>
  </ds:schemaRefs>
</ds:datastoreItem>
</file>

<file path=customXml/itemProps2.xml><?xml version="1.0" encoding="utf-8"?>
<ds:datastoreItem xmlns:ds="http://schemas.openxmlformats.org/officeDocument/2006/customXml" ds:itemID="{EC33E827-6374-461F-ADC2-E822543B9CF4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6362C1FE-2CA0-4C5D-A817-3B8B054CCB06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06b2bdb-4d5c-4622-a6aa-06541188494d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10287</TotalTime>
  <Words>707</Words>
  <Application>Microsoft Macintosh PowerPoint</Application>
  <PresentationFormat>On-screen Show (4:3)</PresentationFormat>
  <Paragraphs>113</Paragraphs>
  <Slides>19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5" baseType="lpstr">
      <vt:lpstr>Arial</vt:lpstr>
      <vt:lpstr>Calibri</vt:lpstr>
      <vt:lpstr>Cambria Math</vt:lpstr>
      <vt:lpstr>DSG Sans Black</vt:lpstr>
      <vt:lpstr>DSG Sans Bold</vt:lpstr>
      <vt:lpstr>Office Theme</vt:lpstr>
      <vt:lpstr>Deep Learning in R Using Keras</vt:lpstr>
      <vt:lpstr>What is Deep Learning?</vt:lpstr>
      <vt:lpstr>Deep Learning</vt:lpstr>
      <vt:lpstr>PowerPoint Presentation</vt:lpstr>
      <vt:lpstr>PowerPoint Presentation</vt:lpstr>
      <vt:lpstr>Linear Decision Boundaries</vt:lpstr>
      <vt:lpstr>Non-Linear Decision Boundaries</vt:lpstr>
      <vt:lpstr>PowerPoint Presentation</vt:lpstr>
      <vt:lpstr>PowerPoint Presentation</vt:lpstr>
      <vt:lpstr>PowerPoint Presentation</vt:lpstr>
      <vt:lpstr>PowerPoint Presentation</vt:lpstr>
      <vt:lpstr>What Are Embeddings?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Dick's Sporting Goods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Todd Moline</dc:creator>
  <cp:lastModifiedBy>Archer, Alexander G</cp:lastModifiedBy>
  <cp:revision>431</cp:revision>
  <cp:lastPrinted>2016-11-17T21:09:49Z</cp:lastPrinted>
  <dcterms:created xsi:type="dcterms:W3CDTF">2015-05-07T12:45:26Z</dcterms:created>
  <dcterms:modified xsi:type="dcterms:W3CDTF">2019-06-24T15:42:05Z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0x01010037462B35DC31764195A3B2880F2A74B4</vt:lpwstr>
  </property>
</Properties>
</file>

<file path=docProps/thumbnail.jpeg>
</file>